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sldIdLst>
    <p:sldId id="281" r:id="rId2"/>
    <p:sldId id="282" r:id="rId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66"/>
    <a:srgbClr val="000066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651"/>
  </p:normalViewPr>
  <p:slideViewPr>
    <p:cSldViewPr>
      <p:cViewPr varScale="1">
        <p:scale>
          <a:sx n="124" d="100"/>
          <a:sy n="124" d="100"/>
        </p:scale>
        <p:origin x="414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676400"/>
            <a:ext cx="7772400" cy="1828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en-US" noProof="0"/>
              <a:t>Click to edit Master title style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en-US" altLang="en-US" noProof="0"/>
              <a:t>Click to edit Master subtitle style</a:t>
            </a:r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13318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3C9B3DDE-10D6-4243-9F4D-D69C3BE702F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93AB930-875A-4DF2-8DE0-4ABAC394317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4178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381000"/>
            <a:ext cx="2057400" cy="5715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019800" cy="5715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7EA96B2-7644-4AA4-B5AA-401412D191E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5032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BEB4B3-6B52-43C3-8C4C-49B836020E1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8697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00F7BA-1F26-4518-8242-3C7922F7286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5179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D0AC9EE-CD17-4A40-90B2-87603DD173C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5194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3DC894-837F-4BB8-9101-D9969BA5543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3433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054FE08-24E9-4148-B565-E95D602665C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3622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537D6E-92F6-46EA-BBA3-658001AA1E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5700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8F68F1-9DBF-4CF2-AE21-7E9AEEF7F75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79508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F9D25D-6627-49BE-8982-FA113E6A279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69705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381000"/>
            <a:ext cx="8229600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981200"/>
            <a:ext cx="82296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229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1229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defRPr>
            </a:lvl1pPr>
          </a:lstStyle>
          <a:p>
            <a:fld id="{25C38755-C4CF-487C-9459-40E5B4A2F9CD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Tahoma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n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fol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5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altLang="en-US" sz="3200" dirty="0"/>
              <a:t>7 x 7 Hybrid Median Filter, H. Dave</a:t>
            </a:r>
          </a:p>
        </p:txBody>
      </p:sp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0" y="5943600"/>
            <a:ext cx="914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/>
            <a:r>
              <a:rPr lang="en-US" altLang="en-US" sz="2000" b="1" dirty="0"/>
              <a:t>BME</a:t>
            </a:r>
          </a:p>
          <a:p>
            <a:pPr algn="ctr"/>
            <a:r>
              <a:rPr lang="en-US" altLang="en-US" sz="2000" b="1" dirty="0"/>
              <a:t>7112</a:t>
            </a:r>
          </a:p>
        </p:txBody>
      </p:sp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7756525" y="5943600"/>
            <a:ext cx="1387475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/>
            <a:r>
              <a:rPr lang="en-US" altLang="en-US" sz="2000" b="1" dirty="0"/>
              <a:t>SPRING</a:t>
            </a:r>
          </a:p>
          <a:p>
            <a:pPr algn="ctr"/>
            <a:r>
              <a:rPr lang="en-US" altLang="en-US" sz="2000" b="1" dirty="0"/>
              <a:t>2019</a:t>
            </a:r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1469575" y="838200"/>
            <a:ext cx="6126480" cy="512064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58" name="Text Box 10"/>
          <p:cNvSpPr txBox="1">
            <a:spLocks noChangeArrowheads="1"/>
          </p:cNvSpPr>
          <p:nvPr/>
        </p:nvSpPr>
        <p:spPr bwMode="auto">
          <a:xfrm>
            <a:off x="1483246" y="6031468"/>
            <a:ext cx="263155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/>
              <a:t>Original: Data File 4A.tif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10BC31-FC27-4C2C-95CB-2030C15A06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00" t="4920" r="33667" b="10209"/>
          <a:stretch/>
        </p:blipFill>
        <p:spPr>
          <a:xfrm>
            <a:off x="4610088" y="960775"/>
            <a:ext cx="2871656" cy="474809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D78E8CC-D6B9-4949-B379-ED8C35FD6869}"/>
              </a:ext>
            </a:extLst>
          </p:cNvPr>
          <p:cNvSpPr/>
          <p:nvPr/>
        </p:nvSpPr>
        <p:spPr>
          <a:xfrm>
            <a:off x="5127024" y="6019302"/>
            <a:ext cx="1747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dirty="0"/>
              <a:t>Filtered Image: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192F22A-433A-4D56-9F80-09023DEB67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945" y="987028"/>
            <a:ext cx="2871656" cy="474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377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2" name="Rectangle 6"/>
          <p:cNvSpPr>
            <a:spLocks noChangeArrowheads="1"/>
          </p:cNvSpPr>
          <p:nvPr/>
        </p:nvSpPr>
        <p:spPr bwMode="auto">
          <a:xfrm>
            <a:off x="1990163" y="1084219"/>
            <a:ext cx="5029200" cy="457200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33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0"/>
            <a:ext cx="9144000" cy="914400"/>
          </a:xfrm>
        </p:spPr>
        <p:txBody>
          <a:bodyPr/>
          <a:lstStyle/>
          <a:p>
            <a:r>
              <a:rPr lang="en-US" altLang="en-US" sz="3200" dirty="0"/>
              <a:t> 7 x 7 Hybrid Median Filter, H. Dave</a:t>
            </a:r>
          </a:p>
        </p:txBody>
      </p:sp>
      <p:sp>
        <p:nvSpPr>
          <p:cNvPr id="14339" name="Text Box 3"/>
          <p:cNvSpPr txBox="1">
            <a:spLocks noChangeArrowheads="1"/>
          </p:cNvSpPr>
          <p:nvPr/>
        </p:nvSpPr>
        <p:spPr bwMode="auto">
          <a:xfrm>
            <a:off x="0" y="5943600"/>
            <a:ext cx="9144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/>
            <a:r>
              <a:rPr lang="en-US" altLang="en-US" sz="2000" b="1" dirty="0"/>
              <a:t>BME</a:t>
            </a:r>
          </a:p>
          <a:p>
            <a:pPr algn="ctr"/>
            <a:r>
              <a:rPr lang="en-US" altLang="en-US" sz="2000" b="1" dirty="0"/>
              <a:t>7112</a:t>
            </a:r>
          </a:p>
        </p:txBody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7756525" y="5943600"/>
            <a:ext cx="1387475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algn="ctr"/>
            <a:r>
              <a:rPr lang="en-US" altLang="en-US" sz="2000" b="1" dirty="0"/>
              <a:t>SPRING</a:t>
            </a:r>
          </a:p>
          <a:p>
            <a:pPr algn="ctr"/>
            <a:r>
              <a:rPr lang="en-US" altLang="en-US" sz="2000" b="1" dirty="0"/>
              <a:t>2019</a:t>
            </a:r>
          </a:p>
        </p:txBody>
      </p:sp>
      <p:sp>
        <p:nvSpPr>
          <p:cNvPr id="14348" name="Text Box 12"/>
          <p:cNvSpPr txBox="1">
            <a:spLocks noChangeArrowheads="1"/>
          </p:cNvSpPr>
          <p:nvPr/>
        </p:nvSpPr>
        <p:spPr bwMode="auto">
          <a:xfrm>
            <a:off x="2019852" y="5726668"/>
            <a:ext cx="263155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/>
              <a:t>Original: Data File 4A.tif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06BFEA-0959-4CF1-8758-CDE3DD70A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01781"/>
            <a:ext cx="2362201" cy="43608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6CE2B9-8288-4C56-92A2-D66F74E62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264" y="1201782"/>
            <a:ext cx="2282794" cy="436082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EEEADA0-3316-41FE-B910-A933AE7C5137}"/>
              </a:ext>
            </a:extLst>
          </p:cNvPr>
          <p:cNvSpPr/>
          <p:nvPr/>
        </p:nvSpPr>
        <p:spPr>
          <a:xfrm>
            <a:off x="4919007" y="5758934"/>
            <a:ext cx="1747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dirty="0"/>
              <a:t>Filtered Image:</a:t>
            </a:r>
          </a:p>
        </p:txBody>
      </p:sp>
    </p:spTree>
    <p:extLst>
      <p:ext uri="{BB962C8B-B14F-4D97-AF65-F5344CB8AC3E}">
        <p14:creationId xmlns:p14="http://schemas.microsoft.com/office/powerpoint/2010/main" val="3186436433"/>
      </p:ext>
    </p:extLst>
  </p:cSld>
  <p:clrMapOvr>
    <a:masterClrMapping/>
  </p:clrMapOvr>
</p:sld>
</file>

<file path=ppt/theme/theme1.xml><?xml version="1.0" encoding="utf-8"?>
<a:theme xmlns:a="http://schemas.openxmlformats.org/drawingml/2006/main" name="Textured">
  <a:themeElements>
    <a:clrScheme name="Textured 5">
      <a:dk1>
        <a:srgbClr val="003366"/>
      </a:dk1>
      <a:lt1>
        <a:srgbClr val="FFFFFF"/>
      </a:lt1>
      <a:dk2>
        <a:srgbClr val="2B5481"/>
      </a:dk2>
      <a:lt2>
        <a:srgbClr val="E5FFFF"/>
      </a:lt2>
      <a:accent1>
        <a:srgbClr val="009999"/>
      </a:accent1>
      <a:accent2>
        <a:srgbClr val="336699"/>
      </a:accent2>
      <a:accent3>
        <a:srgbClr val="ACB3C1"/>
      </a:accent3>
      <a:accent4>
        <a:srgbClr val="DADADA"/>
      </a:accent4>
      <a:accent5>
        <a:srgbClr val="AACACA"/>
      </a:accent5>
      <a:accent6>
        <a:srgbClr val="2D5C8A"/>
      </a:accent6>
      <a:hlink>
        <a:srgbClr val="00CCFF"/>
      </a:hlink>
      <a:folHlink>
        <a:srgbClr val="FFCC00"/>
      </a:folHlink>
    </a:clrScheme>
    <a:fontScheme name="Textured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Textured 1">
        <a:dk1>
          <a:srgbClr val="660000"/>
        </a:dk1>
        <a:lt1>
          <a:srgbClr val="FFFFFF"/>
        </a:lt1>
        <a:dk2>
          <a:srgbClr val="800000"/>
        </a:dk2>
        <a:lt2>
          <a:srgbClr val="FFFFCC"/>
        </a:lt2>
        <a:accent1>
          <a:srgbClr val="BE7960"/>
        </a:accent1>
        <a:accent2>
          <a:srgbClr val="CC6600"/>
        </a:accent2>
        <a:accent3>
          <a:srgbClr val="C0AAAA"/>
        </a:accent3>
        <a:accent4>
          <a:srgbClr val="DADADA"/>
        </a:accent4>
        <a:accent5>
          <a:srgbClr val="DBBEB6"/>
        </a:accent5>
        <a:accent6>
          <a:srgbClr val="B95C00"/>
        </a:accent6>
        <a:hlink>
          <a:srgbClr val="FFCC66"/>
        </a:hlink>
        <a:folHlink>
          <a:srgbClr val="CC33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2">
        <a:dk1>
          <a:srgbClr val="003300"/>
        </a:dk1>
        <a:lt1>
          <a:srgbClr val="FFFFFF"/>
        </a:lt1>
        <a:dk2>
          <a:srgbClr val="4D6A2A"/>
        </a:dk2>
        <a:lt2>
          <a:srgbClr val="CCFF99"/>
        </a:lt2>
        <a:accent1>
          <a:srgbClr val="33CC33"/>
        </a:accent1>
        <a:accent2>
          <a:srgbClr val="46562A"/>
        </a:accent2>
        <a:accent3>
          <a:srgbClr val="B2B9AC"/>
        </a:accent3>
        <a:accent4>
          <a:srgbClr val="DADADA"/>
        </a:accent4>
        <a:accent5>
          <a:srgbClr val="ADE2AD"/>
        </a:accent5>
        <a:accent6>
          <a:srgbClr val="3F4D25"/>
        </a:accent6>
        <a:hlink>
          <a:srgbClr val="0099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3">
        <a:dk1>
          <a:srgbClr val="4E4E74"/>
        </a:dk1>
        <a:lt1>
          <a:srgbClr val="FFFFFF"/>
        </a:lt1>
        <a:dk2>
          <a:srgbClr val="666699"/>
        </a:dk2>
        <a:lt2>
          <a:srgbClr val="FFFFCC"/>
        </a:lt2>
        <a:accent1>
          <a:srgbClr val="5E5884"/>
        </a:accent1>
        <a:accent2>
          <a:srgbClr val="8AB29D"/>
        </a:accent2>
        <a:accent3>
          <a:srgbClr val="B8B8CA"/>
        </a:accent3>
        <a:accent4>
          <a:srgbClr val="DADADA"/>
        </a:accent4>
        <a:accent5>
          <a:srgbClr val="B6B4C2"/>
        </a:accent5>
        <a:accent6>
          <a:srgbClr val="7DA18E"/>
        </a:accent6>
        <a:hlink>
          <a:srgbClr val="FFFF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4">
        <a:dk1>
          <a:srgbClr val="004E4C"/>
        </a:dk1>
        <a:lt1>
          <a:srgbClr val="FFFFFF"/>
        </a:lt1>
        <a:dk2>
          <a:srgbClr val="006666"/>
        </a:dk2>
        <a:lt2>
          <a:srgbClr val="FFFFCC"/>
        </a:lt2>
        <a:accent1>
          <a:srgbClr val="FFCC00"/>
        </a:accent1>
        <a:accent2>
          <a:srgbClr val="00B0AC"/>
        </a:accent2>
        <a:accent3>
          <a:srgbClr val="AAB8B8"/>
        </a:accent3>
        <a:accent4>
          <a:srgbClr val="DADADA"/>
        </a:accent4>
        <a:accent5>
          <a:srgbClr val="FFE2AA"/>
        </a:accent5>
        <a:accent6>
          <a:srgbClr val="009F9B"/>
        </a:accent6>
        <a:hlink>
          <a:srgbClr val="BA7C3E"/>
        </a:hlink>
        <a:folHlink>
          <a:srgbClr val="724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5">
        <a:dk1>
          <a:srgbClr val="003366"/>
        </a:dk1>
        <a:lt1>
          <a:srgbClr val="FFFFFF"/>
        </a:lt1>
        <a:dk2>
          <a:srgbClr val="2B5481"/>
        </a:dk2>
        <a:lt2>
          <a:srgbClr val="E5FFFF"/>
        </a:lt2>
        <a:accent1>
          <a:srgbClr val="009999"/>
        </a:accent1>
        <a:accent2>
          <a:srgbClr val="336699"/>
        </a:accent2>
        <a:accent3>
          <a:srgbClr val="ACB3C1"/>
        </a:accent3>
        <a:accent4>
          <a:srgbClr val="DADADA"/>
        </a:accent4>
        <a:accent5>
          <a:srgbClr val="AACACA"/>
        </a:accent5>
        <a:accent6>
          <a:srgbClr val="2D5C8A"/>
        </a:accent6>
        <a:hlink>
          <a:srgbClr val="00CCFF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6">
        <a:dk1>
          <a:srgbClr val="080808"/>
        </a:dk1>
        <a:lt1>
          <a:srgbClr val="FFFFFF"/>
        </a:lt1>
        <a:dk2>
          <a:srgbClr val="4D4D4D"/>
        </a:dk2>
        <a:lt2>
          <a:srgbClr val="FFFFFF"/>
        </a:lt2>
        <a:accent1>
          <a:srgbClr val="666699"/>
        </a:accent1>
        <a:accent2>
          <a:srgbClr val="3366CC"/>
        </a:accent2>
        <a:accent3>
          <a:srgbClr val="B2B2B2"/>
        </a:accent3>
        <a:accent4>
          <a:srgbClr val="DADADA"/>
        </a:accent4>
        <a:accent5>
          <a:srgbClr val="B8B8CA"/>
        </a:accent5>
        <a:accent6>
          <a:srgbClr val="2D5CB9"/>
        </a:accent6>
        <a:hlink>
          <a:srgbClr val="00CCFF"/>
        </a:hlink>
        <a:folHlink>
          <a:srgbClr val="CC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xtured 7">
        <a:dk1>
          <a:srgbClr val="000000"/>
        </a:dk1>
        <a:lt1>
          <a:srgbClr val="DBDAC2"/>
        </a:lt1>
        <a:dk2>
          <a:srgbClr val="827F4C"/>
        </a:dk2>
        <a:lt2>
          <a:srgbClr val="C0BC94"/>
        </a:lt2>
        <a:accent1>
          <a:srgbClr val="AAA578"/>
        </a:accent1>
        <a:accent2>
          <a:srgbClr val="A2A4AC"/>
        </a:accent2>
        <a:accent3>
          <a:srgbClr val="EAEADD"/>
        </a:accent3>
        <a:accent4>
          <a:srgbClr val="000000"/>
        </a:accent4>
        <a:accent5>
          <a:srgbClr val="D2CFBE"/>
        </a:accent5>
        <a:accent6>
          <a:srgbClr val="92949B"/>
        </a:accent6>
        <a:hlink>
          <a:srgbClr val="5B8800"/>
        </a:hlink>
        <a:folHlink>
          <a:srgbClr val="68653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xtured 8">
        <a:dk1>
          <a:srgbClr val="000000"/>
        </a:dk1>
        <a:lt1>
          <a:srgbClr val="DCE8F4"/>
        </a:lt1>
        <a:dk2>
          <a:srgbClr val="7B9CB5"/>
        </a:dk2>
        <a:lt2>
          <a:srgbClr val="969696"/>
        </a:lt2>
        <a:accent1>
          <a:srgbClr val="FFFFFF"/>
        </a:accent1>
        <a:accent2>
          <a:srgbClr val="00BAB6"/>
        </a:accent2>
        <a:accent3>
          <a:srgbClr val="EBF2F8"/>
        </a:accent3>
        <a:accent4>
          <a:srgbClr val="000000"/>
        </a:accent4>
        <a:accent5>
          <a:srgbClr val="FFFFFF"/>
        </a:accent5>
        <a:accent6>
          <a:srgbClr val="00A8A5"/>
        </a:accent6>
        <a:hlink>
          <a:srgbClr val="8A8AD8"/>
        </a:hlink>
        <a:folHlink>
          <a:srgbClr val="24249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Textured</Template>
  <TotalTime>237</TotalTime>
  <Words>49</Words>
  <Application>Microsoft Office PowerPoint</Application>
  <PresentationFormat>On-screen Show (4:3)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Tahoma</vt:lpstr>
      <vt:lpstr>Wingdings</vt:lpstr>
      <vt:lpstr>Textured</vt:lpstr>
      <vt:lpstr>7 x 7 Hybrid Median Filter, H. Dave</vt:lpstr>
      <vt:lpstr> 7 x 7 Hybrid Median Filter, H. Dave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 X 5 Median Filter, J. Skipper</dc:title>
  <dc:creator>Julie Skipper</dc:creator>
  <cp:lastModifiedBy>Kress, Jeremy Gifford</cp:lastModifiedBy>
  <cp:revision>24</cp:revision>
  <dcterms:created xsi:type="dcterms:W3CDTF">2004-04-19T02:28:40Z</dcterms:created>
  <dcterms:modified xsi:type="dcterms:W3CDTF">2019-02-19T21:55:29Z</dcterms:modified>
</cp:coreProperties>
</file>

<file path=docProps/thumbnail.jpeg>
</file>